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8" r:id="rId4"/>
  </p:sldMasterIdLst>
  <p:notesMasterIdLst>
    <p:notesMasterId r:id="rId12"/>
  </p:notesMasterIdLst>
  <p:handoutMasterIdLst>
    <p:handoutMasterId r:id="rId13"/>
  </p:handoutMasterIdLst>
  <p:sldIdLst>
    <p:sldId id="325" r:id="rId5"/>
    <p:sldId id="317" r:id="rId6"/>
    <p:sldId id="337" r:id="rId7"/>
    <p:sldId id="341" r:id="rId8"/>
    <p:sldId id="338" r:id="rId9"/>
    <p:sldId id="340" r:id="rId10"/>
    <p:sldId id="32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8AD50-58B4-4D8A-94F4-DE46D2861524}" v="22" dt="2024-04-09T19:00:51.694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94" autoAdjust="0"/>
  </p:normalViewPr>
  <p:slideViewPr>
    <p:cSldViewPr snapToGrid="0">
      <p:cViewPr varScale="1">
        <p:scale>
          <a:sx n="105" d="100"/>
          <a:sy n="105" d="100"/>
        </p:scale>
        <p:origin x="222" y="102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06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4B9809-3C73-CA2B-1791-620EA168C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B1C58-A1FD-D1E1-33AB-1303C48435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AA30A-158D-435B-B1F3-6FF82BD60FDF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7A0D9-659F-DDC6-CBD8-29B61E0FF7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E0617-6128-05F5-8F48-6A0A1D1479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A24AC-02A6-46A1-A072-EAC8AC25DC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19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A0313-F537-4ED0-973B-4729E10A826A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2804-03A6-47F6-A893-4DDB8903A8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0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9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25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7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9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2804-03A6-47F6-A893-4DDB8903A8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4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8DA5-0611-2595-3F02-8307FC302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C895F-BA5A-4DE5-9531-1CA031BFC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0ED8B-50D5-17DC-6B48-89B57B645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6477-2C51-FFF9-2BF2-3E745BCE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34867-5DFA-E46D-6E35-83EC3D6A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9097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9557-5FE7-789D-D97D-671B0FD3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E25A3-49EF-ACDA-DF67-07A2857A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55A4C-339B-B287-AA0B-3FF73D46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0C8A3-AB25-8C5D-50B3-A20A2F44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0D117-6375-A05F-DB51-4F31F989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776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D2D6F-5CB3-7208-2D87-536CDF956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CA200-AC1A-DD62-1A9A-C4015B720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164A0-8BA5-0179-0299-0187BF76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BC4C7-82FB-9902-F8B5-4A591C52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54206-4C5D-8170-CA25-C43276D3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917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7D84AA-0BCE-9C85-4510-34EBAE061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524" y="708955"/>
            <a:ext cx="12193526" cy="5463893"/>
            <a:chOff x="-1524" y="708955"/>
            <a:chExt cx="12193526" cy="54638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1002A6-9DB7-26A1-2425-8C496B953CA4}"/>
                </a:ext>
              </a:extLst>
            </p:cNvPr>
            <p:cNvSpPr/>
            <p:nvPr userDrawn="1"/>
          </p:nvSpPr>
          <p:spPr>
            <a:xfrm>
              <a:off x="-1524" y="709613"/>
              <a:ext cx="12192000" cy="5463235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F029623-B14D-1CDC-9D8F-47D563937B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3670" t="-7182" r="-9886" b="52046"/>
            <a:stretch/>
          </p:blipFill>
          <p:spPr>
            <a:xfrm>
              <a:off x="-1" y="1162050"/>
              <a:ext cx="5568949" cy="5009032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4D8031F-ED2A-8D7E-D369-6BF3256FE3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6" t="-7183" r="44925" b="48899"/>
            <a:stretch/>
          </p:blipFill>
          <p:spPr>
            <a:xfrm rot="16200000">
              <a:off x="7239292" y="366674"/>
              <a:ext cx="4610430" cy="5294991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28D3FB-54EA-410D-A062-8F118E5D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93477A-1279-4BCC-8257-14CC2361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F04C86-E215-DFBB-8302-70BCCDFC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708956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29577F-647F-5850-5636-6ED05B995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94828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CBFB4F-DC16-FC59-E9E7-B92910449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16429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690604-E7DB-AFA3-7E13-CAFF46FF5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7968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2874C2-BA39-4778-DC11-487CC4FC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50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D6334D-FB4A-4843-F2FB-1CAC50021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86958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C043C06-5053-E291-E708-44B684DC5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932" y="1115167"/>
            <a:ext cx="8534136" cy="4655385"/>
          </a:xfrm>
        </p:spPr>
        <p:txBody>
          <a:bodyPr>
            <a:noAutofit/>
          </a:bodyPr>
          <a:lstStyle>
            <a:lvl1pPr algn="ctr">
              <a:defRPr sz="72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5644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6FBD3-8FFB-2E51-CAC4-CFB7B5AF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91640" y="0"/>
            <a:ext cx="708823" cy="713232"/>
          </a:xfrm>
          <a:prstGeom prst="rect">
            <a:avLst/>
          </a:prstGeom>
          <a:solidFill>
            <a:schemeClr val="accent3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78" y="365125"/>
            <a:ext cx="1066035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2178" y="2198914"/>
            <a:ext cx="5157787" cy="3455925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143000">
              <a:spcBef>
                <a:spcPts val="1000"/>
              </a:spcBef>
              <a:defRPr sz="1800"/>
            </a:lvl4pPr>
            <a:lvl5pPr marL="160020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198C3F1-4E77-7888-CDB8-CF9406E4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3561D3-90F6-AD82-BCFE-90F9427D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2F9B33-3FA7-526F-7B45-342EB64A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620B83B-1673-865A-1958-873C4765EFA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924741" y="2198913"/>
            <a:ext cx="5157787" cy="3455925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143000">
              <a:spcBef>
                <a:spcPts val="1000"/>
              </a:spcBef>
              <a:defRPr sz="1800"/>
            </a:lvl4pPr>
            <a:lvl5pPr marL="160020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780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BDEB7A-D103-487A-8C1B-9145FB24B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897" y="539496"/>
            <a:ext cx="5228393" cy="269719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z="4800" dirty="0"/>
              <a:t>Click to add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017A3E-25F7-41D5-AABB-24D0E2673A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897" y="3354749"/>
            <a:ext cx="5228392" cy="258247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C0C26-4C66-47DC-B079-5B94C22F1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7E30B1-7066-9D31-7A11-7B81B65D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72E672D-C862-C853-0730-15E3C4953D67}"/>
              </a:ext>
            </a:extLst>
          </p:cNvPr>
          <p:cNvSpPr/>
          <p:nvPr userDrawn="1"/>
        </p:nvSpPr>
        <p:spPr>
          <a:xfrm>
            <a:off x="9884230" y="1"/>
            <a:ext cx="1611954" cy="6857999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0336ED-3DCB-4524-8A3F-9FBBD0B18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50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15F86B-1A6A-ECD5-F63A-4280BADEF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84230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5534F0-444E-1FA5-FC8F-F04505FC0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768622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19972F-DA18-8749-FF59-A83CA1E1F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372495" y="561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67D80A1-B7E7-2F80-975E-2E87C591BB67}"/>
              </a:ext>
            </a:extLst>
          </p:cNvPr>
          <p:cNvSpPr/>
          <p:nvPr userDrawn="1"/>
        </p:nvSpPr>
        <p:spPr>
          <a:xfrm>
            <a:off x="7760541" y="1"/>
            <a:ext cx="1611954" cy="6857999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88F6AB-6890-F7DE-7C01-CE237F778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481352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6575E3-45E3-206E-9037-D8FD562B7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760541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E4BC31-600E-ECD3-1E7F-FE4F6F720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644933" y="0"/>
            <a:ext cx="0" cy="6858000"/>
          </a:xfrm>
          <a:prstGeom prst="line">
            <a:avLst/>
          </a:prstGeom>
          <a:ln w="9525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3F8CA839-B327-1ECD-C35D-02164F5B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706" t="12194" r="49126" b="12256"/>
          <a:stretch/>
        </p:blipFill>
        <p:spPr>
          <a:xfrm>
            <a:off x="9884229" y="-5609"/>
            <a:ext cx="1611955" cy="686360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1A97957-D274-4D24-1862-D53BF7282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90" t="12194" r="70042" b="12256"/>
          <a:stretch/>
        </p:blipFill>
        <p:spPr>
          <a:xfrm>
            <a:off x="7753789" y="5610"/>
            <a:ext cx="1611955" cy="68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1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3CCF-1E11-532B-8A02-27F48772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8B789-0D97-129F-B878-56F8046D1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ABF2-157A-428F-5E61-E85999B1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2C79-1E54-F061-A250-C256D31C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9643-22D6-8040-13D6-085AFD5B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285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9C84-BA8C-A3A3-8C6A-203DEF5F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BA16A-3066-C321-BD2A-9109E8FAC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91AF8-339D-BC72-AE73-A67525E7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1D14A-4A9A-5670-E896-7EDED65F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3A3A-3A0B-E895-3317-5C3698EA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5671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4804-F73C-A738-CCE6-B6E3E869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AAAAD-5096-E7D6-5A2A-BFCFFB8FD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CEA0D-3717-24E4-1A69-C1F36A0F6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6FCE7-97A2-4C74-4924-BE2D5D45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724CC-FF9B-3665-B52A-B6305CD3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EFAEC-140C-064E-F466-AA870FB8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542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64A9-F01D-4BD1-4484-66A59181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C0B76-6C58-E0E7-1F83-408F350C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A8FB7-B101-3925-72C8-DF48E3327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123FA-BA32-64C8-0D5B-A3516E80A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2C827-A2AC-116E-B657-60A5B0F86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21BFB-ADE3-44DB-EA74-7EC13626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9690C-B3AB-EE9F-D9FA-703B034B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0F924A-FAC5-DDC8-3B44-243481BE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932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4F484-D58D-6EE6-5AF4-1DB7C1D2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7F902-C401-93D6-6592-BEDF9B81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6904C-CBCF-B4AA-7F6C-12E460DE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21549-EEA7-443E-0427-2C4CC267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831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BCE58E-EF73-7492-A000-D494A3FB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3B07E-BBFE-C1D8-7C73-C0A5B39AD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F0EC6-A6C5-FF23-9F4A-6235DED9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410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8B92-9296-7804-9278-A2BC415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D3009-0EFC-8490-EB1C-A1D81150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29968-3E73-6256-A59E-1EC6AA092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89BC9-221F-DE3E-928D-C8348165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8F1FF-097A-5D71-432E-A3FC62F8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DC8F5-49DC-A881-9BFC-863028F7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6330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A069-767F-C7C4-429C-B05799B7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A8AE7-5010-7CD9-0426-99ABC0E30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21BA2-050B-9E76-10C8-10CD2FCF0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21FF3-3AB6-C959-3B66-2433A241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85EE1-3CC2-619E-BB90-CD829EFB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28A8B-2220-C2B6-6741-57E8C956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390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200CB7-EC88-7DC3-9046-049A74C2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0C5EF-8C17-7462-776F-805C9F692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3298C-A8C6-00E7-59E6-4E4E26384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91F0-2662-8A2C-48D6-FB12B3F4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0F454-1497-D0E8-5A9C-504F93EEB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2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107B0-826E-4E2E-390A-A0CBF1F8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06" y="868566"/>
            <a:ext cx="8534136" cy="2218763"/>
          </a:xfrm>
        </p:spPr>
        <p:txBody>
          <a:bodyPr/>
          <a:lstStyle/>
          <a:p>
            <a:pPr algn="l"/>
            <a:r>
              <a:rPr lang="en-US" dirty="0"/>
              <a:t>Digitizing Eugene Shoemaker’s Legacy</a:t>
            </a:r>
          </a:p>
        </p:txBody>
      </p:sp>
      <p:pic>
        <p:nvPicPr>
          <p:cNvPr id="2" name="Google Shape;750;p22">
            <a:extLst>
              <a:ext uri="{FF2B5EF4-FFF2-40B4-BE49-F238E27FC236}">
                <a16:creationId xmlns:a16="http://schemas.microsoft.com/office/drawing/2014/main" id="{C08C01CC-C375-B8A6-233B-83A6E908B7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706" y="4251506"/>
            <a:ext cx="1131300" cy="174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49;p22">
            <a:extLst>
              <a:ext uri="{FF2B5EF4-FFF2-40B4-BE49-F238E27FC236}">
                <a16:creationId xmlns:a16="http://schemas.microsoft.com/office/drawing/2014/main" id="{E04893D8-041F-F4EA-0EB2-983FE9502C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0234" y="4935103"/>
            <a:ext cx="1274998" cy="10658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EAEB5-55FD-F377-A35E-91BE5780F97D}"/>
              </a:ext>
            </a:extLst>
          </p:cNvPr>
          <p:cNvSpPr txBox="1"/>
          <p:nvPr/>
        </p:nvSpPr>
        <p:spPr>
          <a:xfrm>
            <a:off x="845706" y="3123481"/>
            <a:ext cx="6002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Virginia Crook – </a:t>
            </a:r>
            <a:r>
              <a:rPr lang="en-US" i="1" dirty="0"/>
              <a:t>NASA Space Grant Intern</a:t>
            </a:r>
          </a:p>
          <a:p>
            <a:r>
              <a:rPr lang="en-US" dirty="0"/>
              <a:t>Marc Hunter </a:t>
            </a:r>
            <a:r>
              <a:rPr lang="en-US" i="1" dirty="0"/>
              <a:t>– Mentor at USGS Astrogeology Science Center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F7C77C-55F8-1444-CEA9-4E44D1DD4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03" y="4966089"/>
            <a:ext cx="2907758" cy="10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1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C64CEEC-83BF-60C7-B00E-F2DE1BC0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Google Shape;755;p23">
            <a:extLst>
              <a:ext uri="{FF2B5EF4-FFF2-40B4-BE49-F238E27FC236}">
                <a16:creationId xmlns:a16="http://schemas.microsoft.com/office/drawing/2014/main" id="{6C1841E2-2882-1C19-1436-85FD8BC696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82" y="470750"/>
            <a:ext cx="4618382" cy="553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56;p23">
            <a:extLst>
              <a:ext uri="{FF2B5EF4-FFF2-40B4-BE49-F238E27FC236}">
                <a16:creationId xmlns:a16="http://schemas.microsoft.com/office/drawing/2014/main" id="{EF016FE0-20DC-10AF-4F67-9BB6C9DC30A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681" y="560976"/>
            <a:ext cx="4897054" cy="54422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938F3-5966-BB40-9728-B05FC117F515}"/>
              </a:ext>
            </a:extLst>
          </p:cNvPr>
          <p:cNvSpPr txBox="1"/>
          <p:nvPr/>
        </p:nvSpPr>
        <p:spPr>
          <a:xfrm>
            <a:off x="1571023" y="6091084"/>
            <a:ext cx="264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Cinder Lake Crater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74B39-2310-5E1A-3A96-E2B1CE3CBA82}"/>
              </a:ext>
            </a:extLst>
          </p:cNvPr>
          <p:cNvSpPr txBox="1"/>
          <p:nvPr/>
        </p:nvSpPr>
        <p:spPr>
          <a:xfrm>
            <a:off x="6269932" y="6091084"/>
            <a:ext cx="416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Astronaut collecting a lunar rock sample</a:t>
            </a:r>
          </a:p>
        </p:txBody>
      </p:sp>
    </p:spTree>
    <p:extLst>
      <p:ext uri="{BB962C8B-B14F-4D97-AF65-F5344CB8AC3E}">
        <p14:creationId xmlns:p14="http://schemas.microsoft.com/office/powerpoint/2010/main" val="289768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C64CEEC-83BF-60C7-B00E-F2DE1BC0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Google Shape;761;p24">
            <a:extLst>
              <a:ext uri="{FF2B5EF4-FFF2-40B4-BE49-F238E27FC236}">
                <a16:creationId xmlns:a16="http://schemas.microsoft.com/office/drawing/2014/main" id="{446A54B4-42D9-3009-B6C2-4536108CF3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88" y="2115741"/>
            <a:ext cx="2368301" cy="26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62;p24">
            <a:extLst>
              <a:ext uri="{FF2B5EF4-FFF2-40B4-BE49-F238E27FC236}">
                <a16:creationId xmlns:a16="http://schemas.microsoft.com/office/drawing/2014/main" id="{1C848CB0-0FF9-DA50-236E-29C7792851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397" y="601864"/>
            <a:ext cx="2670524" cy="286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3;p24">
            <a:extLst>
              <a:ext uri="{FF2B5EF4-FFF2-40B4-BE49-F238E27FC236}">
                <a16:creationId xmlns:a16="http://schemas.microsoft.com/office/drawing/2014/main" id="{6A71C9DB-D2F9-7739-6BCB-B59AC17C19E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6116" y="3433221"/>
            <a:ext cx="2513218" cy="2472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64;p24">
            <a:extLst>
              <a:ext uri="{FF2B5EF4-FFF2-40B4-BE49-F238E27FC236}">
                <a16:creationId xmlns:a16="http://schemas.microsoft.com/office/drawing/2014/main" id="{D656044A-0C5C-1215-1EEC-5D2123C50CC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9355" y="1875672"/>
            <a:ext cx="2345696" cy="310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65;p24">
            <a:extLst>
              <a:ext uri="{FF2B5EF4-FFF2-40B4-BE49-F238E27FC236}">
                <a16:creationId xmlns:a16="http://schemas.microsoft.com/office/drawing/2014/main" id="{AE0ABBD2-C04C-867E-9612-11BE015732E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5072" y="539544"/>
            <a:ext cx="2849064" cy="269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66;p24">
            <a:extLst>
              <a:ext uri="{FF2B5EF4-FFF2-40B4-BE49-F238E27FC236}">
                <a16:creationId xmlns:a16="http://schemas.microsoft.com/office/drawing/2014/main" id="{0C888A69-D7EB-62EB-4C23-87AFEC76C0A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31996" y="3430728"/>
            <a:ext cx="2575216" cy="23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9A47D57-FF42-8A66-301F-CAB049BCC2E5}"/>
              </a:ext>
            </a:extLst>
          </p:cNvPr>
          <p:cNvSpPr/>
          <p:nvPr/>
        </p:nvSpPr>
        <p:spPr>
          <a:xfrm>
            <a:off x="2757264" y="3255176"/>
            <a:ext cx="609600" cy="412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5C256FA-E960-D804-BDCD-50D3F70377BF}"/>
              </a:ext>
            </a:extLst>
          </p:cNvPr>
          <p:cNvSpPr/>
          <p:nvPr/>
        </p:nvSpPr>
        <p:spPr>
          <a:xfrm>
            <a:off x="5449196" y="3155424"/>
            <a:ext cx="609600" cy="412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80D96B2-1397-57DE-2138-207574194DB0}"/>
              </a:ext>
            </a:extLst>
          </p:cNvPr>
          <p:cNvSpPr/>
          <p:nvPr/>
        </p:nvSpPr>
        <p:spPr>
          <a:xfrm>
            <a:off x="8190272" y="3098938"/>
            <a:ext cx="609600" cy="412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710F1-C255-E715-2DCB-A3642DE303B1}"/>
              </a:ext>
            </a:extLst>
          </p:cNvPr>
          <p:cNvSpPr txBox="1"/>
          <p:nvPr/>
        </p:nvSpPr>
        <p:spPr>
          <a:xfrm>
            <a:off x="391388" y="4807566"/>
            <a:ext cx="236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Eugene Shoemaker’s Field Notes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D6829-8AEB-52E2-9CE3-D0C5136A4589}"/>
              </a:ext>
            </a:extLst>
          </p:cNvPr>
          <p:cNvSpPr txBox="1"/>
          <p:nvPr/>
        </p:nvSpPr>
        <p:spPr>
          <a:xfrm>
            <a:off x="2465849" y="-16011"/>
            <a:ext cx="439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Letter from Shoemaker’s colleague to Mr. Robert O Davis, Pacific Region Engineer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3B418-D9E2-4286-15F2-8F8B14BE9616}"/>
              </a:ext>
            </a:extLst>
          </p:cNvPr>
          <p:cNvSpPr txBox="1"/>
          <p:nvPr/>
        </p:nvSpPr>
        <p:spPr>
          <a:xfrm>
            <a:off x="2679992" y="6017672"/>
            <a:ext cx="39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Letter from Shoemaker’s colleague to the Bureau of Land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77569-502F-8021-B43B-D7DE0002D398}"/>
              </a:ext>
            </a:extLst>
          </p:cNvPr>
          <p:cNvSpPr txBox="1"/>
          <p:nvPr/>
        </p:nvSpPr>
        <p:spPr>
          <a:xfrm>
            <a:off x="5879175" y="5037856"/>
            <a:ext cx="2365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Sketch Map of Minute Quadrangles in Navajo County, AZ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D02A5-2016-0315-D484-63A80464365C}"/>
              </a:ext>
            </a:extLst>
          </p:cNvPr>
          <p:cNvSpPr txBox="1"/>
          <p:nvPr/>
        </p:nvSpPr>
        <p:spPr>
          <a:xfrm>
            <a:off x="8418780" y="-16011"/>
            <a:ext cx="300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draft of Impact Mechanics at Meteor Crater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BC733-DDF0-CF7F-099D-5F5F513CA88C}"/>
              </a:ext>
            </a:extLst>
          </p:cNvPr>
          <p:cNvSpPr txBox="1"/>
          <p:nvPr/>
        </p:nvSpPr>
        <p:spPr>
          <a:xfrm>
            <a:off x="8799872" y="5778488"/>
            <a:ext cx="2946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graph in Impact Mechanics at Meteor Crater</a:t>
            </a:r>
          </a:p>
        </p:txBody>
      </p:sp>
    </p:spTree>
    <p:extLst>
      <p:ext uri="{BB962C8B-B14F-4D97-AF65-F5344CB8AC3E}">
        <p14:creationId xmlns:p14="http://schemas.microsoft.com/office/powerpoint/2010/main" val="77682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C64CEEC-83BF-60C7-B00E-F2DE1BC0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Google Shape;774;p25">
            <a:extLst>
              <a:ext uri="{FF2B5EF4-FFF2-40B4-BE49-F238E27FC236}">
                <a16:creationId xmlns:a16="http://schemas.microsoft.com/office/drawing/2014/main" id="{3A83EEF3-EC97-C54D-F01A-E50CF36EC0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040" y="322811"/>
            <a:ext cx="4846808" cy="557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75;p25">
            <a:extLst>
              <a:ext uri="{FF2B5EF4-FFF2-40B4-BE49-F238E27FC236}">
                <a16:creationId xmlns:a16="http://schemas.microsoft.com/office/drawing/2014/main" id="{0FF49F76-97AF-6019-2A98-EF1B392333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8006" y="322810"/>
            <a:ext cx="4204961" cy="55765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7A094-53D8-C28E-A3E9-6CBE35B351D7}"/>
              </a:ext>
            </a:extLst>
          </p:cNvPr>
          <p:cNvSpPr txBox="1"/>
          <p:nvPr/>
        </p:nvSpPr>
        <p:spPr>
          <a:xfrm>
            <a:off x="1235821" y="5981666"/>
            <a:ext cx="388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Ash Fork Map, Shoemaker Collection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EEF73-26F3-8DF5-1F8E-7FD7ABBE4943}"/>
              </a:ext>
            </a:extLst>
          </p:cNvPr>
          <p:cNvSpPr txBox="1"/>
          <p:nvPr/>
        </p:nvSpPr>
        <p:spPr>
          <a:xfrm>
            <a:off x="6918863" y="5981666"/>
            <a:ext cx="388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taken in-situ, Meteor Crater, AZ</a:t>
            </a:r>
          </a:p>
        </p:txBody>
      </p:sp>
    </p:spTree>
    <p:extLst>
      <p:ext uri="{BB962C8B-B14F-4D97-AF65-F5344CB8AC3E}">
        <p14:creationId xmlns:p14="http://schemas.microsoft.com/office/powerpoint/2010/main" val="559462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5832-3B88-48CF-8043-95E6A490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Operating Procedure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FF9F1-02F2-4FD4-A3BF-42428815EF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Digitization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OCR &amp; Accessibility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C64CEEC-83BF-60C7-B00E-F2DE1BC0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EF738-C546-48C9-8CF1-CCC2D0FA090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Upload for public access</a:t>
            </a:r>
          </a:p>
        </p:txBody>
      </p:sp>
    </p:spTree>
    <p:extLst>
      <p:ext uri="{BB962C8B-B14F-4D97-AF65-F5344CB8AC3E}">
        <p14:creationId xmlns:p14="http://schemas.microsoft.com/office/powerpoint/2010/main" val="4250773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C64CEEC-83BF-60C7-B00E-F2DE1BC0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Google Shape;787;p27">
            <a:extLst>
              <a:ext uri="{FF2B5EF4-FFF2-40B4-BE49-F238E27FC236}">
                <a16:creationId xmlns:a16="http://schemas.microsoft.com/office/drawing/2014/main" id="{41DD6829-4D31-A6BE-82B5-EFDAC8DC58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615" y="868323"/>
            <a:ext cx="4185276" cy="512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5CD77-22A2-C788-B90D-87B0323AA4D5}"/>
              </a:ext>
            </a:extLst>
          </p:cNvPr>
          <p:cNvSpPr txBox="1"/>
          <p:nvPr/>
        </p:nvSpPr>
        <p:spPr>
          <a:xfrm>
            <a:off x="1465122" y="6028225"/>
            <a:ext cx="403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Eugene Shoemaker training astronauts while wearing a Bell Rocket Belt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C3531-C64B-5B24-FBE3-35D65ED5F777}"/>
              </a:ext>
            </a:extLst>
          </p:cNvPr>
          <p:cNvSpPr txBox="1"/>
          <p:nvPr/>
        </p:nvSpPr>
        <p:spPr>
          <a:xfrm>
            <a:off x="6948372" y="6028225"/>
            <a:ext cx="403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Eugene and Carolyn Shoemaker, Palomar Observatory, 1994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4CA5AC-48CD-5000-1EDD-4F64CFA6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72" y="853581"/>
            <a:ext cx="3962182" cy="515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9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1F15-46F5-4A2B-AF38-34F3B802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4C54-B3B2-4B02-A340-C72E57FEE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Any Questions?</a:t>
            </a:r>
          </a:p>
          <a:p>
            <a:r>
              <a:rPr lang="en-US" dirty="0"/>
              <a:t>vc573@nau.edu</a:t>
            </a:r>
          </a:p>
        </p:txBody>
      </p:sp>
    </p:spTree>
    <p:extLst>
      <p:ext uri="{BB962C8B-B14F-4D97-AF65-F5344CB8AC3E}">
        <p14:creationId xmlns:p14="http://schemas.microsoft.com/office/powerpoint/2010/main" val="1315345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B37DAF-AFAF-4561-A80B-C76198EBD31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B665E41-66EB-401D-940D-8E7024721B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9436BC-77AE-4AEE-A282-4E162A1CAA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153</Words>
  <Application>Microsoft Office PowerPoint</Application>
  <PresentationFormat>Widescreen</PresentationFormat>
  <Paragraphs>35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Helvetica Neue Medium</vt:lpstr>
      <vt:lpstr>Office Theme</vt:lpstr>
      <vt:lpstr>Digitizing Eugene Shoemaker’s Legacy</vt:lpstr>
      <vt:lpstr>PowerPoint Presentation</vt:lpstr>
      <vt:lpstr>PowerPoint Presentation</vt:lpstr>
      <vt:lpstr>PowerPoint Presentation</vt:lpstr>
      <vt:lpstr>Standard Operating Procedure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Digitizing Eugene Shoemaker’s Legacy</dc:title>
  <dc:creator>Virginia Crook</dc:creator>
  <cp:lastModifiedBy>Michelle A. Coe</cp:lastModifiedBy>
  <cp:revision>2</cp:revision>
  <dcterms:created xsi:type="dcterms:W3CDTF">2024-04-06T02:07:36Z</dcterms:created>
  <dcterms:modified xsi:type="dcterms:W3CDTF">2024-04-09T22:40:14Z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